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82" r:id="rId4"/>
    <p:sldId id="259" r:id="rId5"/>
    <p:sldId id="260" r:id="rId6"/>
    <p:sldId id="261" r:id="rId7"/>
    <p:sldId id="262" r:id="rId8"/>
    <p:sldId id="755" r:id="rId9"/>
    <p:sldId id="784" r:id="rId10"/>
    <p:sldId id="848" r:id="rId11"/>
    <p:sldId id="833" r:id="rId12"/>
    <p:sldId id="846" r:id="rId13"/>
    <p:sldId id="847" r:id="rId14"/>
    <p:sldId id="790" r:id="rId15"/>
    <p:sldId id="836" r:id="rId16"/>
    <p:sldId id="844" r:id="rId17"/>
    <p:sldId id="838" r:id="rId18"/>
    <p:sldId id="843" r:id="rId19"/>
    <p:sldId id="840" r:id="rId20"/>
    <p:sldId id="842" r:id="rId21"/>
    <p:sldId id="824" r:id="rId22"/>
    <p:sldId id="585" r:id="rId23"/>
    <p:sldId id="407" r:id="rId24"/>
    <p:sldId id="417" r:id="rId25"/>
    <p:sldId id="281" r:id="rId26"/>
    <p:sldId id="275" r:id="rId27"/>
    <p:sldId id="276" r:id="rId28"/>
    <p:sldId id="277" r:id="rId29"/>
    <p:sldId id="278" r:id="rId30"/>
    <p:sldId id="283" r:id="rId31"/>
    <p:sldId id="284" r:id="rId32"/>
    <p:sldId id="309" r:id="rId33"/>
    <p:sldId id="310" r:id="rId34"/>
    <p:sldId id="288" r:id="rId35"/>
    <p:sldId id="289" r:id="rId36"/>
    <p:sldId id="581"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11/10/2022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pt-BR"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17 Rabiul Awal </a:t>
            </a:r>
            <a:r>
              <a:rPr lang="pt-BR"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1444H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Oktober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2022M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542"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668959"/>
            <a:ext cx="9144000" cy="769441"/>
          </a:xfrm>
          <a:prstGeom prst="rect">
            <a:avLst/>
          </a:prstGeom>
          <a:noFill/>
        </p:spPr>
        <p:txBody>
          <a:bodyPr wrap="square" lIns="91440" tIns="45720" rIns="91440" bIns="45720">
            <a:spAutoFit/>
          </a:bodyPr>
          <a:lstStyle/>
          <a:p>
            <a:pPr algn="ct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Jabatan</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H</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al </a:t>
            </a: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a:t>
            </a:r>
            <a:r>
              <a:rPr lang="en-US" sz="4400" b="1" dirty="0" err="1"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hwal</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gama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T</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erengganu</a:t>
            </a:r>
            <a:endPar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endParaRPr>
          </a:p>
        </p:txBody>
      </p:sp>
      <p:sp>
        <p:nvSpPr>
          <p:cNvPr id="9" name="Rectangle 5"/>
          <p:cNvSpPr txBox="1">
            <a:spLocks noChangeArrowheads="1"/>
          </p:cNvSpPr>
          <p:nvPr/>
        </p:nvSpPr>
        <p:spPr>
          <a:xfrm>
            <a:off x="2362200" y="2514600"/>
            <a:ext cx="4495800" cy="685800"/>
          </a:xfrm>
          <a:prstGeom prst="rect">
            <a:avLst/>
          </a:prstGeom>
          <a:solidFill>
            <a:schemeClr val="bg1">
              <a:lumMod val="95000"/>
              <a:alpha val="33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pitchFamily="34" charset="0"/>
              </a:rPr>
              <a:t>KHUTBAH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pitchFamily="34" charset="0"/>
              </a:rPr>
              <a:t>MULTIMEDIA </a:t>
            </a:r>
          </a:p>
          <a:p>
            <a:pPr marL="0" indent="0" algn="ctr">
              <a:buNone/>
            </a:pP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Siri</a:t>
            </a:r>
            <a:r>
              <a:rPr lang="ms-MY"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 </a:t>
            </a: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41 / 2022</a:t>
            </a:r>
            <a:endParaRPr lang="en-US"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endParaRPr>
          </a:p>
        </p:txBody>
      </p:sp>
      <p:sp>
        <p:nvSpPr>
          <p:cNvPr id="2" name="Rectangle 1"/>
          <p:cNvSpPr/>
          <p:nvPr/>
        </p:nvSpPr>
        <p:spPr>
          <a:xfrm>
            <a:off x="411071" y="4189274"/>
            <a:ext cx="8382000" cy="1754326"/>
          </a:xfrm>
          <a:prstGeom prst="rect">
            <a:avLst/>
          </a:prstGeom>
        </p:spPr>
        <p:txBody>
          <a:bodyPr wrap="square">
            <a:spAutoFit/>
          </a:bodyPr>
          <a:lstStyle/>
          <a:p>
            <a:pPr algn="ctr"/>
            <a:r>
              <a:rPr lang="fi-FI"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RASULULLAH PEMBAWA </a:t>
            </a:r>
            <a:endParaRPr lang="fi-FI"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endParaRPr>
          </a:p>
          <a:p>
            <a:pPr algn="ctr"/>
            <a:r>
              <a:rPr lang="fi-FI"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RISALAH </a:t>
            </a:r>
            <a:r>
              <a:rPr lang="fi-FI"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KEDAMAIAN</a:t>
            </a:r>
          </a:p>
        </p:txBody>
      </p:sp>
    </p:spTree>
    <p:extLst>
      <p:ext uri="{BB962C8B-B14F-4D97-AF65-F5344CB8AC3E}">
        <p14:creationId xmlns:p14="http://schemas.microsoft.com/office/powerpoint/2010/main" val="355897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39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533400" y="304800"/>
            <a:ext cx="8153400" cy="914400"/>
          </a:xfrm>
          <a:prstGeom prst="cloud">
            <a:avLst/>
          </a:prstGeom>
          <a:solidFill>
            <a:schemeClr val="accent6">
              <a:lumMod val="20000"/>
              <a:lumOff val="80000"/>
            </a:schemeClr>
          </a:solidFill>
          <a:ln w="73025">
            <a:solidFill>
              <a:schemeClr val="accent6">
                <a:lumMod val="75000"/>
                <a:alpha val="97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w="1905"/>
                <a:solidFill>
                  <a:srgbClr val="C00000"/>
                </a:solidFill>
                <a:effectLst>
                  <a:innerShdw blurRad="69850" dist="43180" dir="5400000">
                    <a:srgbClr val="000000">
                      <a:alpha val="65000"/>
                    </a:srgbClr>
                  </a:innerShdw>
                </a:effectLst>
              </a:rPr>
              <a:t>Pengutusan</a:t>
            </a:r>
            <a:r>
              <a:rPr lang="en-US" sz="2400" b="1" dirty="0" smtClean="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Baginda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juga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merupakan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rahmat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terbesar</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kepada</a:t>
            </a:r>
            <a:r>
              <a:rPr lang="en-US" sz="2400" b="1" dirty="0">
                <a:ln w="1905"/>
                <a:solidFill>
                  <a:srgbClr val="C00000"/>
                </a:solidFill>
                <a:effectLst>
                  <a:innerShdw blurRad="69850" dist="43180" dir="5400000">
                    <a:srgbClr val="000000">
                      <a:alpha val="65000"/>
                    </a:srgbClr>
                  </a:innerShdw>
                </a:effectLst>
              </a:rPr>
              <a:t> </a:t>
            </a:r>
            <a:r>
              <a:rPr lang="en-US" sz="2400" b="1" dirty="0" err="1" smtClean="0">
                <a:ln w="1905"/>
                <a:solidFill>
                  <a:srgbClr val="C00000"/>
                </a:solidFill>
                <a:effectLst>
                  <a:innerShdw blurRad="69850" dist="43180" dir="5400000">
                    <a:srgbClr val="000000">
                      <a:alpha val="65000"/>
                    </a:srgbClr>
                  </a:innerShdw>
                </a:effectLst>
              </a:rPr>
              <a:t>umat</a:t>
            </a:r>
            <a:r>
              <a:rPr lang="en-US" sz="2400" b="1" dirty="0" smtClean="0">
                <a:ln w="1905"/>
                <a:solidFill>
                  <a:srgbClr val="C00000"/>
                </a:solidFill>
                <a:effectLst>
                  <a:innerShdw blurRad="69850" dist="43180" dir="5400000">
                    <a:srgbClr val="000000">
                      <a:alpha val="65000"/>
                    </a:srgbClr>
                  </a:innerShdw>
                </a:effectLst>
              </a:rPr>
              <a:t> </a:t>
            </a:r>
            <a:r>
              <a:rPr lang="en-US" sz="2400" b="1" dirty="0" err="1" smtClean="0">
                <a:ln w="1905"/>
                <a:solidFill>
                  <a:srgbClr val="C00000"/>
                </a:solidFill>
                <a:effectLst>
                  <a:innerShdw blurRad="69850" dist="43180" dir="5400000">
                    <a:srgbClr val="000000">
                      <a:alpha val="65000"/>
                    </a:srgbClr>
                  </a:innerShdw>
                </a:effectLst>
              </a:rPr>
              <a:t>manusia</a:t>
            </a:r>
            <a:r>
              <a:rPr lang="en-US" sz="2400" b="1" dirty="0" smtClean="0">
                <a:ln w="1905"/>
                <a:solidFill>
                  <a:srgbClr val="C00000"/>
                </a:solidFill>
                <a:effectLst>
                  <a:innerShdw blurRad="69850" dist="43180" dir="5400000">
                    <a:srgbClr val="000000">
                      <a:alpha val="65000"/>
                    </a:srgbClr>
                  </a:innerShdw>
                </a:effectLst>
              </a:rPr>
              <a:t> </a:t>
            </a:r>
            <a:endParaRPr lang="en-US" sz="2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5309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219200" y="1524000"/>
            <a:ext cx="6934200" cy="1297522"/>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ln w="1905"/>
                <a:solidFill>
                  <a:schemeClr val="accent5">
                    <a:lumMod val="50000"/>
                  </a:schemeClr>
                </a:solidFill>
                <a:effectLst>
                  <a:innerShdw blurRad="69850" dist="43180" dir="5400000">
                    <a:srgbClr val="000000">
                      <a:alpha val="65000"/>
                    </a:srgbClr>
                  </a:innerShdw>
                </a:effectLst>
              </a:rPr>
              <a:t>Baginda </a:t>
            </a:r>
            <a:r>
              <a:rPr lang="sv-SE" sz="2000" b="1" dirty="0">
                <a:ln w="1905"/>
                <a:solidFill>
                  <a:schemeClr val="accent5">
                    <a:lumMod val="50000"/>
                  </a:schemeClr>
                </a:solidFill>
                <a:effectLst>
                  <a:innerShdw blurRad="69850" dist="43180" dir="5400000">
                    <a:srgbClr val="000000">
                      <a:alpha val="65000"/>
                    </a:srgbClr>
                  </a:innerShdw>
                </a:effectLst>
              </a:rPr>
              <a:t>mendamaikan antara Qabilah-Qabilah Arab yang bertelingkah ketika hendak mengembalikan Hajarul Aswad ketempat asalnya setelah Ka’bah dibaik pulih dari kerosakan</a:t>
            </a:r>
            <a:endParaRPr lang="en-US" sz="20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3200400" y="1291590"/>
            <a:ext cx="2743200" cy="46101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381500" y="2705100"/>
            <a:ext cx="53340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Penglibatan Rasulullah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SAW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urusan mendamaikan manusia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28601" y="3429000"/>
            <a:ext cx="8763000" cy="32004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solidFill>
                  <a:srgbClr val="C00000"/>
                </a:solidFill>
                <a:effectLst>
                  <a:innerShdw blurRad="69850" dist="43180" dir="5400000">
                    <a:srgbClr val="000000">
                      <a:alpha val="65000"/>
                    </a:srgbClr>
                  </a:innerShdw>
                </a:effectLst>
              </a:rPr>
              <a:t>Baginda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mencadangkan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supaya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dihamparkan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kain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Baginda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mengangkat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batu</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tersebut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letak</a:t>
            </a:r>
            <a:r>
              <a:rPr lang="en-US" sz="2400" b="1" dirty="0">
                <a:ln w="1905"/>
                <a:solidFill>
                  <a:srgbClr val="C00000"/>
                </a:solidFill>
                <a:effectLst>
                  <a:innerShdw blurRad="69850" dist="43180" dir="5400000">
                    <a:srgbClr val="000000">
                      <a:alpha val="65000"/>
                    </a:srgbClr>
                  </a:innerShdw>
                </a:effectLst>
              </a:rPr>
              <a:t> di </a:t>
            </a:r>
            <a:r>
              <a:rPr lang="en-US" sz="2400" b="1" dirty="0" err="1">
                <a:ln w="1905"/>
                <a:solidFill>
                  <a:srgbClr val="C00000"/>
                </a:solidFill>
                <a:effectLst>
                  <a:innerShdw blurRad="69850" dist="43180" dir="5400000">
                    <a:srgbClr val="000000">
                      <a:alpha val="65000"/>
                    </a:srgbClr>
                  </a:innerShdw>
                </a:effectLst>
              </a:rPr>
              <a:t>atas</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kain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berkenaan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lalu</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semua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wakil</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Qabilah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memegang</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tepi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kain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mengangkatnya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Ka’bah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kemudian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Baginda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sendiri</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meletakkannya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tempat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asalnya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cadangan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tersebut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diterima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oleh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semua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pihak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selesailah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krisis</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berkenaan</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pada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mulanya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hampir-hampir</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tercetus</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peperangan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kerana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hendak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mempertahankan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maruah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Qabilah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masing-masing</a:t>
            </a:r>
            <a:endParaRPr lang="en-US" sz="2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2">
                                            <p:txEl>
                                              <p:pRg st="0" end="0"/>
                                            </p:txEl>
                                          </p:spTgt>
                                        </p:tgtEl>
                                        <p:attrNameLst>
                                          <p:attrName>r</p:attrName>
                                        </p:attrNameLst>
                                      </p:cBhvr>
                                    </p:animRot>
                                    <p:animRot by="-240000">
                                      <p:cBhvr>
                                        <p:cTn id="10" dur="200" fill="hold">
                                          <p:stCondLst>
                                            <p:cond delay="200"/>
                                          </p:stCondLst>
                                        </p:cTn>
                                        <p:tgtEl>
                                          <p:spTgt spid="12">
                                            <p:txEl>
                                              <p:pRg st="0" end="0"/>
                                            </p:txEl>
                                          </p:spTgt>
                                        </p:tgtEl>
                                        <p:attrNameLst>
                                          <p:attrName>r</p:attrName>
                                        </p:attrNameLst>
                                      </p:cBhvr>
                                    </p:animRot>
                                    <p:animRot by="240000">
                                      <p:cBhvr>
                                        <p:cTn id="11" dur="200" fill="hold">
                                          <p:stCondLst>
                                            <p:cond delay="400"/>
                                          </p:stCondLst>
                                        </p:cTn>
                                        <p:tgtEl>
                                          <p:spTgt spid="12">
                                            <p:txEl>
                                              <p:pRg st="0" end="0"/>
                                            </p:txEl>
                                          </p:spTgt>
                                        </p:tgtEl>
                                        <p:attrNameLst>
                                          <p:attrName>r</p:attrName>
                                        </p:attrNameLst>
                                      </p:cBhvr>
                                    </p:animRot>
                                    <p:animRot by="-240000">
                                      <p:cBhvr>
                                        <p:cTn id="12" dur="200" fill="hold">
                                          <p:stCondLst>
                                            <p:cond delay="600"/>
                                          </p:stCondLst>
                                        </p:cTn>
                                        <p:tgtEl>
                                          <p:spTgt spid="12">
                                            <p:txEl>
                                              <p:pRg st="0" end="0"/>
                                            </p:txEl>
                                          </p:spTgt>
                                        </p:tgtEl>
                                        <p:attrNameLst>
                                          <p:attrName>r</p:attrName>
                                        </p:attrNameLst>
                                      </p:cBhvr>
                                    </p:animRot>
                                    <p:animRot by="120000">
                                      <p:cBhvr>
                                        <p:cTn id="13"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219200" y="1752600"/>
            <a:ext cx="7086600" cy="2059522"/>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Baginda mempersaudarakan antara dua Qabilah terbesar di Madinah yang sekian lama bermusuh, iaitu qabilah Aus dan Khazraj. Persengketaan dan permusuhan mereka dapat ditamatkan dengan baik melalui persaudaraan </a:t>
            </a:r>
            <a:r>
              <a:rPr lang="sv-SE" sz="2400" b="1" dirty="0" smtClean="0">
                <a:ln w="1905"/>
                <a:solidFill>
                  <a:schemeClr val="accent5">
                    <a:lumMod val="50000"/>
                  </a:schemeClr>
                </a:solidFill>
                <a:effectLst>
                  <a:innerShdw blurRad="69850" dist="43180" dir="5400000">
                    <a:srgbClr val="000000">
                      <a:alpha val="65000"/>
                    </a:srgbClr>
                  </a:innerShdw>
                </a:effectLst>
              </a:rPr>
              <a:t>Islam</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3200400" y="1443990"/>
            <a:ext cx="2743200" cy="46101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Penglibatan Rasulullah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SAW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urusan mendamaikan manusia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77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300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219200" y="1752600"/>
            <a:ext cx="7086600" cy="2590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Baginda menjalinkan hubungan baik dan harmoni antara orang Islam dengan orang bukan Islam yang tidak memusuhi Islam. Sebagaimana yang telah berlaku kepada </a:t>
            </a:r>
            <a:r>
              <a:rPr lang="sv-SE" sz="2400" b="1" dirty="0" smtClean="0">
                <a:ln w="1905"/>
                <a:solidFill>
                  <a:schemeClr val="accent5">
                    <a:lumMod val="50000"/>
                  </a:schemeClr>
                </a:solidFill>
                <a:effectLst>
                  <a:innerShdw blurRad="69850" dist="43180" dir="5400000">
                    <a:srgbClr val="000000">
                      <a:alpha val="65000"/>
                    </a:srgbClr>
                  </a:innerShdw>
                </a:effectLst>
              </a:rPr>
              <a:t>Asma’ </a:t>
            </a:r>
            <a:r>
              <a:rPr lang="sv-SE" sz="2400" b="1" dirty="0">
                <a:ln w="1905"/>
                <a:solidFill>
                  <a:schemeClr val="accent5">
                    <a:lumMod val="50000"/>
                  </a:schemeClr>
                </a:solidFill>
                <a:effectLst>
                  <a:innerShdw blurRad="69850" dist="43180" dir="5400000">
                    <a:srgbClr val="000000">
                      <a:alpha val="65000"/>
                    </a:srgbClr>
                  </a:innerShdw>
                </a:effectLst>
              </a:rPr>
              <a:t>binti Abu Bakar yang menerima kunjungan ibunya yang belum memeluk Islam dan dibenarkan oleh Baginda Rasulullah SAW</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3200400" y="1443990"/>
            <a:ext cx="2743200" cy="46101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Penglibatan Rasulullah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SAW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urusan mendamaikan manusia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2565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504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219200" y="1676400"/>
            <a:ext cx="6781800" cy="1752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Baginda mengadakan perjanjian damai antara orang Islam, Yahudi dan lain-lain kaum  di Madinah melalui satu perjanjian yang dikenali sebagai Piagam </a:t>
            </a:r>
            <a:r>
              <a:rPr lang="sv-SE" sz="2400" b="1" dirty="0" smtClean="0">
                <a:ln w="1905"/>
                <a:solidFill>
                  <a:schemeClr val="accent5">
                    <a:lumMod val="50000"/>
                  </a:schemeClr>
                </a:solidFill>
                <a:effectLst>
                  <a:innerShdw blurRad="69850" dist="43180" dir="5400000">
                    <a:srgbClr val="000000">
                      <a:alpha val="65000"/>
                    </a:srgbClr>
                  </a:innerShdw>
                </a:effectLst>
              </a:rPr>
              <a:t>Madinah</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3200400" y="1371600"/>
            <a:ext cx="2743200" cy="46101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Penglibatan Rasulullah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SAW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urusan mendamaikan manusia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ight Arrow 4"/>
          <p:cNvSpPr/>
          <p:nvPr/>
        </p:nvSpPr>
        <p:spPr>
          <a:xfrm rot="5400000">
            <a:off x="4381500" y="3314700"/>
            <a:ext cx="53340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85801" y="4038600"/>
            <a:ext cx="7848599" cy="24384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w="1905"/>
                <a:solidFill>
                  <a:srgbClr val="C00000"/>
                </a:solidFill>
                <a:effectLst>
                  <a:innerShdw blurRad="69850" dist="43180" dir="5400000">
                    <a:srgbClr val="000000">
                      <a:alpha val="65000"/>
                    </a:srgbClr>
                  </a:innerShdw>
                </a:effectLst>
              </a:rPr>
              <a:t>Ia</a:t>
            </a:r>
            <a:r>
              <a:rPr lang="en-US" sz="2400" b="1" dirty="0" smtClean="0">
                <a:ln w="1905"/>
                <a:solidFill>
                  <a:srgbClr val="C00000"/>
                </a:solidFill>
                <a:effectLst>
                  <a:innerShdw blurRad="69850" dist="43180" dir="5400000">
                    <a:srgbClr val="000000">
                      <a:alpha val="65000"/>
                    </a:srgbClr>
                  </a:innerShdw>
                </a:effectLst>
              </a:rPr>
              <a:t> </a:t>
            </a:r>
            <a:r>
              <a:rPr lang="en-US" sz="2400" b="1" dirty="0" err="1" smtClean="0">
                <a:ln w="1905"/>
                <a:solidFill>
                  <a:srgbClr val="C00000"/>
                </a:solidFill>
                <a:effectLst>
                  <a:innerShdw blurRad="69850" dist="43180" dir="5400000">
                    <a:srgbClr val="000000">
                      <a:alpha val="65000"/>
                    </a:srgbClr>
                  </a:innerShdw>
                </a:effectLst>
              </a:rPr>
              <a:t>bertujuan</a:t>
            </a:r>
            <a:r>
              <a:rPr lang="en-US" sz="2400" b="1" dirty="0" smtClean="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untuk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menjamin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keamanan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kedamaian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kesejahteraan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hidup</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Malah</a:t>
            </a:r>
            <a:r>
              <a:rPr lang="en-US" sz="2400" b="1" dirty="0">
                <a:ln w="1905"/>
                <a:solidFill>
                  <a:srgbClr val="C00000"/>
                </a:solidFill>
                <a:effectLst>
                  <a:innerShdw blurRad="69850" dist="43180" dir="5400000">
                    <a:srgbClr val="000000">
                      <a:alpha val="65000"/>
                    </a:srgbClr>
                  </a:innerShdw>
                </a:effectLst>
              </a:rPr>
              <a:t> Islam </a:t>
            </a:r>
            <a:r>
              <a:rPr lang="en-US" sz="2400" b="1" dirty="0" err="1" smtClean="0">
                <a:ln w="1905"/>
                <a:solidFill>
                  <a:srgbClr val="C00000"/>
                </a:solidFill>
                <a:effectLst>
                  <a:innerShdw blurRad="69850" dist="43180" dir="5400000">
                    <a:srgbClr val="000000">
                      <a:alpha val="65000"/>
                    </a:srgbClr>
                  </a:innerShdw>
                </a:effectLst>
              </a:rPr>
              <a:t>menentang</a:t>
            </a:r>
            <a:r>
              <a:rPr lang="en-US" sz="2400" b="1" dirty="0" smtClean="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keras</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segala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bentuk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provokasi</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boleh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mencetuskan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huruhara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menghilangkan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keharmonian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dalam</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masyarakat</a:t>
            </a:r>
            <a:r>
              <a:rPr lang="en-US" sz="2400" b="1" dirty="0">
                <a:ln w="1905"/>
                <a:solidFill>
                  <a:srgbClr val="C00000"/>
                </a:solidFill>
                <a:effectLst>
                  <a:innerShdw blurRad="69850" dist="43180" dir="5400000">
                    <a:srgbClr val="000000">
                      <a:alpha val="65000"/>
                    </a:srgbClr>
                  </a:innerShdw>
                </a:effectLst>
              </a:rPr>
              <a:t>, Islam </a:t>
            </a:r>
            <a:r>
              <a:rPr lang="en-US" sz="2400" b="1" dirty="0" err="1">
                <a:ln w="1905"/>
                <a:solidFill>
                  <a:srgbClr val="C00000"/>
                </a:solidFill>
                <a:effectLst>
                  <a:innerShdw blurRad="69850" dist="43180" dir="5400000">
                    <a:srgbClr val="000000">
                      <a:alpha val="65000"/>
                    </a:srgbClr>
                  </a:innerShdw>
                </a:effectLst>
              </a:rPr>
              <a:t>sangat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mementingkan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kedamaian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walaupun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dengan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musuh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apabila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mereka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ingin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berdamai</a:t>
            </a:r>
            <a:endParaRPr lang="en-US" sz="2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274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753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228600" y="1143000"/>
            <a:ext cx="8686800" cy="76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2800" b="1" dirty="0">
                <a:ln w="1905"/>
                <a:solidFill>
                  <a:srgbClr val="C00000"/>
                </a:solidFill>
                <a:effectLst>
                  <a:innerShdw blurRad="69850" dist="43180" dir="5400000">
                    <a:srgbClr val="000000">
                      <a:alpha val="65000"/>
                    </a:srgbClr>
                  </a:innerShdw>
                </a:effectLst>
              </a:rPr>
              <a:t>Sempena dengan bulan maulidur Rasul </a:t>
            </a:r>
            <a:r>
              <a:rPr lang="sv-SE" sz="2800" b="1" dirty="0" smtClean="0">
                <a:ln w="1905"/>
                <a:solidFill>
                  <a:srgbClr val="C00000"/>
                </a:solidFill>
                <a:effectLst>
                  <a:innerShdw blurRad="69850" dist="43180" dir="5400000">
                    <a:srgbClr val="000000">
                      <a:alpha val="65000"/>
                    </a:srgbClr>
                  </a:innerShdw>
                </a:effectLst>
              </a:rPr>
              <a:t>SAW yang mulia</a:t>
            </a:r>
            <a:endParaRPr lang="en-US" sz="2800" b="1" dirty="0">
              <a:ln w="1905"/>
              <a:solidFill>
                <a:srgbClr val="C00000"/>
              </a:solidFill>
              <a:effectLst>
                <a:innerShdw blurRad="69850" dist="43180" dir="5400000">
                  <a:srgbClr val="000000">
                    <a:alpha val="65000"/>
                  </a:srgbClr>
                </a:innerShdw>
              </a:effectLst>
            </a:endParaRPr>
          </a:p>
        </p:txBody>
      </p:sp>
      <p:sp>
        <p:nvSpPr>
          <p:cNvPr id="5" name="Cloud 4"/>
          <p:cNvSpPr/>
          <p:nvPr/>
        </p:nvSpPr>
        <p:spPr>
          <a:xfrm>
            <a:off x="1524000" y="533400"/>
            <a:ext cx="6248400" cy="6858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PESANAN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ight Arrow 7"/>
          <p:cNvSpPr/>
          <p:nvPr/>
        </p:nvSpPr>
        <p:spPr>
          <a:xfrm rot="5400000">
            <a:off x="4152900" y="1943100"/>
            <a:ext cx="83820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9" name="Rounded Rectangle 8"/>
          <p:cNvSpPr/>
          <p:nvPr/>
        </p:nvSpPr>
        <p:spPr>
          <a:xfrm>
            <a:off x="653416" y="2819400"/>
            <a:ext cx="7804784" cy="1638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dirty="0" smtClean="0">
                <a:ln w="0"/>
                <a:solidFill>
                  <a:schemeClr val="tx1"/>
                </a:solidFill>
              </a:rPr>
              <a:t>Marilah </a:t>
            </a:r>
            <a:r>
              <a:rPr lang="sv-SE" sz="2400" dirty="0">
                <a:ln w="0"/>
                <a:solidFill>
                  <a:schemeClr val="tx1"/>
                </a:solidFill>
              </a:rPr>
              <a:t>kita sama-sama melahirkan kecintaan kita kepada Rasullah SAW dengan menghayati risalah yang dibawa oleh Baginda, iaitu hidup dengan aman damai dan harmoni, eratkan ikatan persaudaraan sesama umat Islam</a:t>
            </a:r>
            <a:endParaRPr lang="en-US" sz="2400" dirty="0">
              <a:ln w="0"/>
              <a:solidFill>
                <a:schemeClr val="tx1"/>
              </a:solidFill>
            </a:endParaRPr>
          </a:p>
        </p:txBody>
      </p:sp>
      <p:sp>
        <p:nvSpPr>
          <p:cNvPr id="10" name="Rounded Rectangle 9"/>
          <p:cNvSpPr/>
          <p:nvPr/>
        </p:nvSpPr>
        <p:spPr>
          <a:xfrm>
            <a:off x="762000" y="4724400"/>
            <a:ext cx="7521892" cy="1752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500" b="1" dirty="0" smtClean="0">
                <a:ln w="1905"/>
                <a:solidFill>
                  <a:schemeClr val="tx1"/>
                </a:solidFill>
                <a:effectLst>
                  <a:innerShdw blurRad="69850" dist="43180" dir="5400000">
                    <a:srgbClr val="000000">
                      <a:alpha val="65000"/>
                    </a:srgbClr>
                  </a:innerShdw>
                </a:effectLst>
              </a:rPr>
              <a:t>Hindarkanlah </a:t>
            </a:r>
            <a:r>
              <a:rPr lang="sv-SE" sz="2500" b="1" dirty="0">
                <a:ln w="1905"/>
                <a:solidFill>
                  <a:schemeClr val="tx1"/>
                </a:solidFill>
                <a:effectLst>
                  <a:innerShdw blurRad="69850" dist="43180" dir="5400000">
                    <a:srgbClr val="000000">
                      <a:alpha val="65000"/>
                    </a:srgbClr>
                  </a:innerShdw>
                </a:effectLst>
              </a:rPr>
              <a:t>diri dari berpecah belah sesama Islam, mudah mudahan kita akan menjadi umat yang kuat, disegani dan dihormati oleh umat-umat yang </a:t>
            </a:r>
            <a:r>
              <a:rPr lang="sv-SE" sz="2500" b="1" dirty="0" smtClean="0">
                <a:ln w="1905"/>
                <a:solidFill>
                  <a:schemeClr val="tx1"/>
                </a:solidFill>
                <a:effectLst>
                  <a:innerShdw blurRad="69850" dist="43180" dir="5400000">
                    <a:srgbClr val="000000">
                      <a:alpha val="65000"/>
                    </a:srgbClr>
                  </a:innerShdw>
                </a:effectLst>
              </a:rPr>
              <a:t>lain.</a:t>
            </a:r>
          </a:p>
          <a:p>
            <a:pPr algn="ctr"/>
            <a:endParaRPr lang="sv-SE" sz="800" b="1" dirty="0">
              <a:ln w="1905"/>
              <a:solidFill>
                <a:schemeClr val="accent5">
                  <a:lumMod val="50000"/>
                </a:schemeClr>
              </a:solidFill>
              <a:effectLst>
                <a:innerShdw blurRad="69850" dist="43180" dir="5400000">
                  <a:srgbClr val="000000">
                    <a:alpha val="65000"/>
                  </a:srgbClr>
                </a:innerShdw>
              </a:effectLst>
            </a:endParaRPr>
          </a:p>
          <a:p>
            <a:pPr algn="ctr"/>
            <a:r>
              <a:rPr lang="sv-SE" sz="2500" b="1" dirty="0" smtClean="0">
                <a:ln w="1905"/>
                <a:solidFill>
                  <a:srgbClr val="C00000"/>
                </a:solidFill>
                <a:effectLst>
                  <a:innerShdw blurRad="69850" dist="43180" dir="5400000">
                    <a:srgbClr val="000000">
                      <a:alpha val="65000"/>
                    </a:srgbClr>
                  </a:innerShdw>
                </a:effectLst>
              </a:rPr>
              <a:t>Insya-Allah . . .</a:t>
            </a:r>
            <a:endParaRPr lang="en-US" sz="25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816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1066800"/>
            <a:ext cx="8305306"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2819400"/>
            <a:ext cx="8305306" cy="3785652"/>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28600" y="685800"/>
            <a:ext cx="8686800" cy="603242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2">
                    <a:lumMod val="50000"/>
                  </a:schemeClr>
                </a:solidFill>
              </a:rPr>
              <a:t>Ya Allah, wahai Tuhan yang Maha Hidup lagi Maha Mentadbir segala urusan. Dengan rahmat-Mu, kami memohon pertolongan. </a:t>
            </a:r>
          </a:p>
          <a:p>
            <a:pPr algn="just"/>
            <a:endParaRPr lang="ms-MY" sz="1100" b="1" dirty="0">
              <a:solidFill>
                <a:schemeClr val="accent2">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1100" b="1" dirty="0">
              <a:solidFill>
                <a:schemeClr val="accent2">
                  <a:lumMod val="50000"/>
                </a:schemeClr>
              </a:solidFill>
            </a:endParaRPr>
          </a:p>
          <a:p>
            <a:pPr algn="just"/>
            <a:r>
              <a:rPr lang="ms-MY" sz="2600" b="1" dirty="0">
                <a:solidFill>
                  <a:srgbClr val="002060"/>
                </a:solidFill>
              </a:rPr>
              <a:t>Wahai Tuhan kami! Ampunilah kami</a:t>
            </a:r>
            <a:r>
              <a:rPr lang="ms-MY" sz="2600" b="1" dirty="0" smtClean="0">
                <a:solidFill>
                  <a:srgbClr val="002060"/>
                </a:solidFill>
              </a:rPr>
              <a:t>, keluarga </a:t>
            </a:r>
            <a:r>
              <a:rPr lang="ms-MY" sz="2600" b="1" dirty="0">
                <a:solidFill>
                  <a:srgbClr val="002060"/>
                </a:solidFill>
              </a:rPr>
              <a:t>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707886"/>
          </a:xfrm>
          <a:prstGeom prst="rect">
            <a:avLst/>
          </a:prstGeom>
          <a:noFill/>
        </p:spPr>
        <p:txBody>
          <a:bodyPr wrap="squar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7000" r="-4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1" y="975717"/>
            <a:ext cx="8839199" cy="1538883"/>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a:t>
            </a:r>
          </a:p>
        </p:txBody>
      </p:sp>
      <p:sp>
        <p:nvSpPr>
          <p:cNvPr id="4" name="TextBox 3"/>
          <p:cNvSpPr txBox="1"/>
          <p:nvPr/>
        </p:nvSpPr>
        <p:spPr>
          <a:xfrm>
            <a:off x="381000" y="2895600"/>
            <a:ext cx="845820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838200"/>
            <a:ext cx="8382000"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a:t>
            </a:r>
            <a:r>
              <a:rPr lang="ar-SA" sz="66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66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تُرْحَمُوْنَ</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28600" y="3124200"/>
            <a:ext cx="8610600" cy="341632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diberkati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dirahmati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7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Tajuk</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Khutbah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Hari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Ini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endPar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endParaRPr>
          </a:p>
        </p:txBody>
      </p:sp>
      <p:sp>
        <p:nvSpPr>
          <p:cNvPr id="3" name="Rectangle 2"/>
          <p:cNvSpPr/>
          <p:nvPr/>
        </p:nvSpPr>
        <p:spPr>
          <a:xfrm>
            <a:off x="2819400" y="1771471"/>
            <a:ext cx="36576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a:ln w="11430"/>
                <a:solidFill>
                  <a:srgbClr val="F8F8F8"/>
                </a:solidFill>
                <a:effectLst>
                  <a:outerShdw blurRad="25400" algn="tl" rotWithShape="0">
                    <a:srgbClr val="000000">
                      <a:alpha val="43000"/>
                    </a:srgbClr>
                  </a:outerShdw>
                </a:effectLst>
              </a:rPr>
              <a:t>17 Rabiul Awal 1444 H</a:t>
            </a:r>
          </a:p>
          <a:p>
            <a:pPr algn="ctr"/>
            <a:r>
              <a:rPr lang="fi-FI" sz="2400" b="1" spc="150" dirty="0">
                <a:ln w="11430"/>
                <a:solidFill>
                  <a:srgbClr val="F8F8F8"/>
                </a:solidFill>
                <a:effectLst>
                  <a:outerShdw blurRad="25400" algn="tl" rotWithShape="0">
                    <a:srgbClr val="000000">
                      <a:alpha val="43000"/>
                    </a:srgbClr>
                  </a:outerShdw>
                </a:effectLst>
              </a:rPr>
              <a:t>Bersamaan</a:t>
            </a:r>
          </a:p>
          <a:p>
            <a:pPr algn="ctr"/>
            <a:r>
              <a:rPr lang="fi-FI" sz="2400" b="1" spc="150" dirty="0">
                <a:ln w="11430"/>
                <a:solidFill>
                  <a:srgbClr val="F8F8F8"/>
                </a:solidFill>
                <a:effectLst>
                  <a:outerShdw blurRad="25400" algn="tl" rotWithShape="0">
                    <a:srgbClr val="000000">
                      <a:alpha val="43000"/>
                    </a:srgbClr>
                  </a:outerShdw>
                </a:effectLst>
              </a:rPr>
              <a:t>14 Oktober 2022</a:t>
            </a:r>
          </a:p>
        </p:txBody>
      </p:sp>
      <p:sp>
        <p:nvSpPr>
          <p:cNvPr id="6" name="Rectangle 5"/>
          <p:cNvSpPr/>
          <p:nvPr/>
        </p:nvSpPr>
        <p:spPr>
          <a:xfrm>
            <a:off x="381000" y="3776008"/>
            <a:ext cx="8534400" cy="1938992"/>
          </a:xfrm>
          <a:prstGeom prst="rect">
            <a:avLst/>
          </a:prstGeom>
          <a:noFill/>
          <a:scene3d>
            <a:camera prst="perspectiveAbove"/>
            <a:lightRig rig="threePt" dir="t"/>
          </a:scene3d>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60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Rasulullah Pembawa Risalah Kedamaian</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rved Right Arrow 8"/>
          <p:cNvSpPr/>
          <p:nvPr/>
        </p:nvSpPr>
        <p:spPr>
          <a:xfrm>
            <a:off x="762001" y="1142999"/>
            <a:ext cx="838200" cy="1852281"/>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540067" y="1142998"/>
            <a:ext cx="1053465" cy="4648201"/>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19200" y="685800"/>
            <a:ext cx="6629400" cy="914400"/>
          </a:xfrm>
          <a:prstGeom prst="cloud">
            <a:avLst/>
          </a:prstGeom>
          <a:solidFill>
            <a:schemeClr val="accent6">
              <a:lumMod val="20000"/>
              <a:lumOff val="80000"/>
            </a:schemeClr>
          </a:solidFill>
          <a:ln w="73025">
            <a:solidFill>
              <a:schemeClr val="accent6">
                <a:lumMod val="75000"/>
                <a:alpha val="97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C00000"/>
                </a:solidFill>
                <a:effectLst>
                  <a:innerShdw blurRad="69850" dist="43180" dir="5400000">
                    <a:srgbClr val="000000">
                      <a:alpha val="65000"/>
                    </a:srgbClr>
                  </a:innerShdw>
                </a:effectLst>
              </a:rPr>
              <a:t>Sebelum</a:t>
            </a:r>
            <a:r>
              <a:rPr lang="en-US" sz="2800" b="1" dirty="0" smtClean="0">
                <a:ln w="1905"/>
                <a:solidFill>
                  <a:srgbClr val="C00000"/>
                </a:solidFill>
                <a:effectLst>
                  <a:innerShdw blurRad="69850" dist="43180" dir="5400000">
                    <a:srgbClr val="000000">
                      <a:alpha val="65000"/>
                    </a:srgbClr>
                  </a:innerShdw>
                </a:effectLst>
              </a:rPr>
              <a:t> </a:t>
            </a:r>
            <a:r>
              <a:rPr lang="en-US" sz="2800" b="1" dirty="0" err="1" smtClean="0">
                <a:ln w="1905"/>
                <a:solidFill>
                  <a:srgbClr val="C00000"/>
                </a:solidFill>
                <a:effectLst>
                  <a:innerShdw blurRad="69850" dist="43180" dir="5400000">
                    <a:srgbClr val="000000">
                      <a:alpha val="65000"/>
                    </a:srgbClr>
                  </a:innerShdw>
                </a:effectLst>
              </a:rPr>
              <a:t>kedatangan</a:t>
            </a:r>
            <a:r>
              <a:rPr lang="en-US" sz="2800" b="1" dirty="0" smtClean="0">
                <a:ln w="1905"/>
                <a:solidFill>
                  <a:srgbClr val="C00000"/>
                </a:solidFill>
                <a:effectLst>
                  <a:innerShdw blurRad="69850" dist="43180" dir="5400000">
                    <a:srgbClr val="000000">
                      <a:alpha val="65000"/>
                    </a:srgbClr>
                  </a:innerShdw>
                </a:effectLst>
              </a:rPr>
              <a:t> Islam</a:t>
            </a:r>
            <a:endParaRPr lang="en-US" sz="28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1600200" y="1828800"/>
            <a:ext cx="7099935" cy="2590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accent5">
                    <a:lumMod val="50000"/>
                  </a:schemeClr>
                </a:solidFill>
                <a:effectLst>
                  <a:innerShdw blurRad="69850" dist="43180" dir="5400000">
                    <a:srgbClr val="000000">
                      <a:alpha val="65000"/>
                    </a:srgbClr>
                  </a:innerShdw>
                </a:effectLst>
              </a:rPr>
              <a:t>Keadaan </a:t>
            </a:r>
            <a:r>
              <a:rPr lang="sv-SE" sz="2400" b="1" dirty="0">
                <a:ln w="1905"/>
                <a:solidFill>
                  <a:schemeClr val="accent5">
                    <a:lumMod val="50000"/>
                  </a:schemeClr>
                </a:solidFill>
                <a:effectLst>
                  <a:innerShdw blurRad="69850" dist="43180" dir="5400000">
                    <a:srgbClr val="000000">
                      <a:alpha val="65000"/>
                    </a:srgbClr>
                  </a:innerShdw>
                </a:effectLst>
              </a:rPr>
              <a:t>masyarakat pada masa itu hidup dalam suasana </a:t>
            </a:r>
            <a:r>
              <a:rPr lang="sv-SE" sz="2400" b="1" dirty="0" smtClean="0">
                <a:ln w="1905"/>
                <a:solidFill>
                  <a:schemeClr val="accent5">
                    <a:lumMod val="50000"/>
                  </a:schemeClr>
                </a:solidFill>
                <a:effectLst>
                  <a:innerShdw blurRad="69850" dist="43180" dir="5400000">
                    <a:srgbClr val="000000">
                      <a:alpha val="65000"/>
                    </a:srgbClr>
                  </a:innerShdw>
                </a:effectLst>
              </a:rPr>
              <a:t>bermusuh-musuhan</a:t>
            </a:r>
            <a:r>
              <a:rPr lang="sv-SE" sz="2400" b="1" dirty="0">
                <a:ln w="1905"/>
                <a:solidFill>
                  <a:schemeClr val="accent5">
                    <a:lumMod val="50000"/>
                  </a:schemeClr>
                </a:solidFill>
                <a:effectLst>
                  <a:innerShdw blurRad="69850" dist="43180" dir="5400000">
                    <a:srgbClr val="000000">
                      <a:alpha val="65000"/>
                    </a:srgbClr>
                  </a:innerShdw>
                </a:effectLst>
              </a:rPr>
              <a:t>, kezaliman, penindasan dan kekejaman, golongan yang lemah menjadi mangsa golongan yang kuat, kaum wanita dinafikan hak mereka, malah mereka hanya menjadi bahan untuk memuaskan nafsu serakah lelaki</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9"/>
          <p:cNvSpPr/>
          <p:nvPr/>
        </p:nvSpPr>
        <p:spPr>
          <a:xfrm>
            <a:off x="1644907" y="4800600"/>
            <a:ext cx="6584693" cy="1694576"/>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Kanak-kanak perempuan pula menjadi mangsa keadaan kerana mereka dianggap sebagai pembawa sial atau kehinaan kepada keluarga, lalu dibunuh atau ditanam hidup-hidup</a:t>
            </a: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rved Right Arrow 8"/>
          <p:cNvSpPr/>
          <p:nvPr/>
        </p:nvSpPr>
        <p:spPr>
          <a:xfrm>
            <a:off x="762001" y="1142999"/>
            <a:ext cx="838200" cy="1852281"/>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19200" y="685800"/>
            <a:ext cx="6629400" cy="914400"/>
          </a:xfrm>
          <a:prstGeom prst="cloud">
            <a:avLst/>
          </a:prstGeom>
          <a:solidFill>
            <a:schemeClr val="accent6">
              <a:lumMod val="20000"/>
              <a:lumOff val="80000"/>
            </a:schemeClr>
          </a:solidFill>
          <a:ln w="73025">
            <a:solidFill>
              <a:schemeClr val="accent6">
                <a:lumMod val="75000"/>
                <a:alpha val="97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C00000"/>
                </a:solidFill>
                <a:effectLst>
                  <a:innerShdw blurRad="69850" dist="43180" dir="5400000">
                    <a:srgbClr val="000000">
                      <a:alpha val="65000"/>
                    </a:srgbClr>
                  </a:innerShdw>
                </a:effectLst>
              </a:rPr>
              <a:t>Setelah</a:t>
            </a:r>
            <a:r>
              <a:rPr lang="en-US" sz="2800" b="1" dirty="0" smtClean="0">
                <a:ln w="1905"/>
                <a:solidFill>
                  <a:srgbClr val="C00000"/>
                </a:solidFill>
                <a:effectLst>
                  <a:innerShdw blurRad="69850" dist="43180" dir="5400000">
                    <a:srgbClr val="000000">
                      <a:alpha val="65000"/>
                    </a:srgbClr>
                  </a:innerShdw>
                </a:effectLst>
              </a:rPr>
              <a:t> </a:t>
            </a:r>
            <a:r>
              <a:rPr lang="en-US" sz="2800" b="1" dirty="0" err="1" smtClean="0">
                <a:ln w="1905"/>
                <a:solidFill>
                  <a:srgbClr val="C00000"/>
                </a:solidFill>
                <a:effectLst>
                  <a:innerShdw blurRad="69850" dist="43180" dir="5400000">
                    <a:srgbClr val="000000">
                      <a:alpha val="65000"/>
                    </a:srgbClr>
                  </a:innerShdw>
                </a:effectLst>
              </a:rPr>
              <a:t>diutuskan</a:t>
            </a:r>
            <a:r>
              <a:rPr lang="en-US" sz="2800" b="1" dirty="0" smtClean="0">
                <a:ln w="1905"/>
                <a:solidFill>
                  <a:srgbClr val="C00000"/>
                </a:solidFill>
                <a:effectLst>
                  <a:innerShdw blurRad="69850" dist="43180" dir="5400000">
                    <a:srgbClr val="000000">
                      <a:alpha val="65000"/>
                    </a:srgbClr>
                  </a:innerShdw>
                </a:effectLst>
              </a:rPr>
              <a:t> </a:t>
            </a:r>
            <a:r>
              <a:rPr lang="en-US" sz="2800" b="1" dirty="0" err="1" smtClean="0">
                <a:ln w="1905"/>
                <a:solidFill>
                  <a:srgbClr val="C00000"/>
                </a:solidFill>
                <a:effectLst>
                  <a:innerShdw blurRad="69850" dist="43180" dir="5400000">
                    <a:srgbClr val="000000">
                      <a:alpha val="65000"/>
                    </a:srgbClr>
                  </a:innerShdw>
                </a:effectLst>
              </a:rPr>
              <a:t>Rasul</a:t>
            </a:r>
            <a:r>
              <a:rPr lang="en-US" sz="2800" b="1" dirty="0" smtClean="0">
                <a:ln w="1905"/>
                <a:solidFill>
                  <a:srgbClr val="C00000"/>
                </a:solidFill>
                <a:effectLst>
                  <a:innerShdw blurRad="69850" dist="43180" dir="5400000">
                    <a:srgbClr val="000000">
                      <a:alpha val="65000"/>
                    </a:srgbClr>
                  </a:innerShdw>
                </a:effectLst>
              </a:rPr>
              <a:t> </a:t>
            </a:r>
            <a:endParaRPr lang="en-US" sz="28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1600201" y="2133600"/>
            <a:ext cx="6629400" cy="2590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Suasana </a:t>
            </a:r>
            <a:r>
              <a:rPr lang="sv-SE" sz="3200" b="1" dirty="0">
                <a:ln w="1905"/>
                <a:solidFill>
                  <a:schemeClr val="accent5">
                    <a:lumMod val="50000"/>
                  </a:schemeClr>
                </a:solidFill>
                <a:effectLst>
                  <a:innerShdw blurRad="69850" dist="43180" dir="5400000">
                    <a:srgbClr val="000000">
                      <a:alpha val="65000"/>
                    </a:srgbClr>
                  </a:innerShdw>
                </a:effectLst>
              </a:rPr>
              <a:t>berubah ke arah yang lebih baik melalui risalah kedamaian bagi menyelamatkan mereka dari kekejaman dan mendamaikan mereka dari permusuhan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50662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12409543</TotalTime>
  <Words>1121</Words>
  <Application>Microsoft Office PowerPoint</Application>
  <PresentationFormat>On-screen Show (4:3)</PresentationFormat>
  <Paragraphs>124</Paragraphs>
  <Slides>37</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37</vt:i4>
      </vt:variant>
    </vt:vector>
  </HeadingPairs>
  <TitlesOfParts>
    <vt:vector size="54"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646</cp:revision>
  <dcterms:created xsi:type="dcterms:W3CDTF">2017-12-24T04:47:57Z</dcterms:created>
  <dcterms:modified xsi:type="dcterms:W3CDTF">2022-10-11T02:44:27Z</dcterms:modified>
</cp:coreProperties>
</file>